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88" r:id="rId1"/>
  </p:sldMasterIdLst>
  <p:sldIdLst>
    <p:sldId id="256" r:id="rId2"/>
    <p:sldId id="257" r:id="rId3"/>
    <p:sldId id="258" r:id="rId4"/>
    <p:sldId id="259" r:id="rId5"/>
    <p:sldId id="260" r:id="rId6"/>
    <p:sldId id="261" r:id="rId7"/>
    <p:sldId id="262" r:id="rId8"/>
    <p:sldId id="263" r:id="rId9"/>
    <p:sldId id="264" r:id="rId10"/>
    <p:sldId id="265" r:id="rId11"/>
    <p:sldId id="269" r:id="rId12"/>
    <p:sldId id="266" r:id="rId13"/>
    <p:sldId id="267"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265" autoAdjust="0"/>
    <p:restoredTop sz="94660"/>
  </p:normalViewPr>
  <p:slideViewPr>
    <p:cSldViewPr snapToGrid="0">
      <p:cViewPr varScale="1">
        <p:scale>
          <a:sx n="78" d="100"/>
          <a:sy n="78" d="100"/>
        </p:scale>
        <p:origin x="486" y="1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52FFF-8A54-4C69-A8CE-A903F535934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604045D-9910-4690-9ABB-0AA2B020FE2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9E814D8-5132-4EB0-80D3-DF5DAA613D26}"/>
              </a:ext>
            </a:extLst>
          </p:cNvPr>
          <p:cNvSpPr>
            <a:spLocks noGrp="1"/>
          </p:cNvSpPr>
          <p:nvPr>
            <p:ph type="dt" sz="half" idx="10"/>
          </p:nvPr>
        </p:nvSpPr>
        <p:spPr/>
        <p:txBody>
          <a:bodyPr/>
          <a:lstStyle/>
          <a:p>
            <a:fld id="{4AAD347D-5ACD-4C99-B74B-A9C85AD731AF}" type="datetimeFigureOut">
              <a:rPr lang="en-US" smtClean="0"/>
              <a:t>13-Feb-19</a:t>
            </a:fld>
            <a:endParaRPr lang="en-US" dirty="0"/>
          </a:p>
        </p:txBody>
      </p:sp>
      <p:sp>
        <p:nvSpPr>
          <p:cNvPr id="5" name="Footer Placeholder 4">
            <a:extLst>
              <a:ext uri="{FF2B5EF4-FFF2-40B4-BE49-F238E27FC236}">
                <a16:creationId xmlns:a16="http://schemas.microsoft.com/office/drawing/2014/main" id="{7B7DEE91-6D10-4814-9ED6-5814E400697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B67DB16-5B1A-42A5-BA60-F6B46CF83303}"/>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553010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7A687-0DBA-4957-A97A-94DFDB06AC4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1A0DD7D-2204-4D3B-BEA4-EB1112FC494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77C54D7-4D50-4006-BB96-9256A71957DC}"/>
              </a:ext>
            </a:extLst>
          </p:cNvPr>
          <p:cNvSpPr>
            <a:spLocks noGrp="1"/>
          </p:cNvSpPr>
          <p:nvPr>
            <p:ph type="dt" sz="half" idx="10"/>
          </p:nvPr>
        </p:nvSpPr>
        <p:spPr/>
        <p:txBody>
          <a:bodyPr/>
          <a:lstStyle/>
          <a:p>
            <a:fld id="{4509A250-FF31-4206-8172-F9D3106AACB1}" type="datetimeFigureOut">
              <a:rPr lang="en-US" smtClean="0"/>
              <a:t>13-Feb-19</a:t>
            </a:fld>
            <a:endParaRPr lang="en-US" dirty="0"/>
          </a:p>
        </p:txBody>
      </p:sp>
      <p:sp>
        <p:nvSpPr>
          <p:cNvPr id="5" name="Footer Placeholder 4">
            <a:extLst>
              <a:ext uri="{FF2B5EF4-FFF2-40B4-BE49-F238E27FC236}">
                <a16:creationId xmlns:a16="http://schemas.microsoft.com/office/drawing/2014/main" id="{E4F50B1F-A1C1-41CB-A5F4-CFC45700610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6C39E3E-1F06-454A-9100-38298BDB479E}"/>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9470058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301B31-C312-4606-9BC9-9D58B3B272D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A872683-55EA-4681-B380-464D55E7B3A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4508A48-EDB7-437B-A48C-4A4A1F1FEC53}"/>
              </a:ext>
            </a:extLst>
          </p:cNvPr>
          <p:cNvSpPr>
            <a:spLocks noGrp="1"/>
          </p:cNvSpPr>
          <p:nvPr>
            <p:ph type="dt" sz="half" idx="10"/>
          </p:nvPr>
        </p:nvSpPr>
        <p:spPr/>
        <p:txBody>
          <a:bodyPr/>
          <a:lstStyle/>
          <a:p>
            <a:fld id="{4509A250-FF31-4206-8172-F9D3106AACB1}" type="datetimeFigureOut">
              <a:rPr lang="en-US" smtClean="0"/>
              <a:t>13-Feb-19</a:t>
            </a:fld>
            <a:endParaRPr lang="en-US" dirty="0"/>
          </a:p>
        </p:txBody>
      </p:sp>
      <p:sp>
        <p:nvSpPr>
          <p:cNvPr id="5" name="Footer Placeholder 4">
            <a:extLst>
              <a:ext uri="{FF2B5EF4-FFF2-40B4-BE49-F238E27FC236}">
                <a16:creationId xmlns:a16="http://schemas.microsoft.com/office/drawing/2014/main" id="{D2B5505B-C59A-42D8-83EC-EB127D30282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544AA88-14F3-4E8C-9C6B-2A33EF3BA999}"/>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5075536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087BD-2931-4183-87E7-E15C242A326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4E241B1-04EC-48BF-8C14-9F65B419BDF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A062CB7-D02E-4E03-A267-7EB83FF475FA}"/>
              </a:ext>
            </a:extLst>
          </p:cNvPr>
          <p:cNvSpPr>
            <a:spLocks noGrp="1"/>
          </p:cNvSpPr>
          <p:nvPr>
            <p:ph type="dt" sz="half" idx="10"/>
          </p:nvPr>
        </p:nvSpPr>
        <p:spPr/>
        <p:txBody>
          <a:bodyPr/>
          <a:lstStyle/>
          <a:p>
            <a:fld id="{4509A250-FF31-4206-8172-F9D3106AACB1}" type="datetimeFigureOut">
              <a:rPr lang="en-US" smtClean="0"/>
              <a:t>13-Feb-19</a:t>
            </a:fld>
            <a:endParaRPr lang="en-US" dirty="0"/>
          </a:p>
        </p:txBody>
      </p:sp>
      <p:sp>
        <p:nvSpPr>
          <p:cNvPr id="5" name="Footer Placeholder 4">
            <a:extLst>
              <a:ext uri="{FF2B5EF4-FFF2-40B4-BE49-F238E27FC236}">
                <a16:creationId xmlns:a16="http://schemas.microsoft.com/office/drawing/2014/main" id="{C748F43F-A550-419E-B5BF-A140AA7D8B2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53B3BA-728F-453C-8A47-10C9A39D0E5A}"/>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589234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9BCE6-7F01-4F7A-B7CE-B67F40EA15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B278D85-F19B-471E-B7D7-D979607E15E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17115A5-797B-49D8-A61D-357B2C6F36E0}"/>
              </a:ext>
            </a:extLst>
          </p:cNvPr>
          <p:cNvSpPr>
            <a:spLocks noGrp="1"/>
          </p:cNvSpPr>
          <p:nvPr>
            <p:ph type="dt" sz="half" idx="10"/>
          </p:nvPr>
        </p:nvSpPr>
        <p:spPr/>
        <p:txBody>
          <a:bodyPr/>
          <a:lstStyle/>
          <a:p>
            <a:fld id="{9796027F-7875-4030-9381-8BD8C4F21935}" type="datetimeFigureOut">
              <a:rPr lang="en-US" smtClean="0"/>
              <a:t>13-Feb-19</a:t>
            </a:fld>
            <a:endParaRPr lang="en-US" dirty="0"/>
          </a:p>
        </p:txBody>
      </p:sp>
      <p:sp>
        <p:nvSpPr>
          <p:cNvPr id="5" name="Footer Placeholder 4">
            <a:extLst>
              <a:ext uri="{FF2B5EF4-FFF2-40B4-BE49-F238E27FC236}">
                <a16:creationId xmlns:a16="http://schemas.microsoft.com/office/drawing/2014/main" id="{CA959593-2A88-40C1-B32A-7CA23B64678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EF5BFF4-A59B-485F-A391-755CEB5452DF}"/>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249311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CF4A4-9B0A-412F-A9A9-E96FFED404B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7DE1EBE-B585-4740-82BF-55E47047B26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F56CE57-FB79-42F4-8B98-50E267E800A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F8305FB-7E0E-4547-9312-660CB83EE822}"/>
              </a:ext>
            </a:extLst>
          </p:cNvPr>
          <p:cNvSpPr>
            <a:spLocks noGrp="1"/>
          </p:cNvSpPr>
          <p:nvPr>
            <p:ph type="dt" sz="half" idx="10"/>
          </p:nvPr>
        </p:nvSpPr>
        <p:spPr/>
        <p:txBody>
          <a:bodyPr/>
          <a:lstStyle/>
          <a:p>
            <a:fld id="{9796027F-7875-4030-9381-8BD8C4F21935}" type="datetimeFigureOut">
              <a:rPr lang="en-US" smtClean="0"/>
              <a:t>13-Feb-19</a:t>
            </a:fld>
            <a:endParaRPr lang="en-US" dirty="0"/>
          </a:p>
        </p:txBody>
      </p:sp>
      <p:sp>
        <p:nvSpPr>
          <p:cNvPr id="6" name="Footer Placeholder 5">
            <a:extLst>
              <a:ext uri="{FF2B5EF4-FFF2-40B4-BE49-F238E27FC236}">
                <a16:creationId xmlns:a16="http://schemas.microsoft.com/office/drawing/2014/main" id="{D5EA9AF3-6459-4A03-8BA3-4230717E0C0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E6719F9-4385-4547-A22A-FD31C8FF9D1E}"/>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588290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94EF7-32BC-4AA0-A34C-68C65B3978D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AB12E31-BE22-49B3-A575-2DE9685ECF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A1863F1-EF55-458D-954E-67D721A4802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64610A0-13F7-4269-97FE-2A417B980E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54E43D0-0241-4F69-B754-50DEAF06F41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636D8A6-F2CD-4B80-9DC4-A33AFFC44A40}"/>
              </a:ext>
            </a:extLst>
          </p:cNvPr>
          <p:cNvSpPr>
            <a:spLocks noGrp="1"/>
          </p:cNvSpPr>
          <p:nvPr>
            <p:ph type="dt" sz="half" idx="10"/>
          </p:nvPr>
        </p:nvSpPr>
        <p:spPr/>
        <p:txBody>
          <a:bodyPr/>
          <a:lstStyle/>
          <a:p>
            <a:fld id="{9796027F-7875-4030-9381-8BD8C4F21935}" type="datetimeFigureOut">
              <a:rPr lang="en-US" smtClean="0"/>
              <a:t>13-Feb-19</a:t>
            </a:fld>
            <a:endParaRPr lang="en-US" dirty="0"/>
          </a:p>
        </p:txBody>
      </p:sp>
      <p:sp>
        <p:nvSpPr>
          <p:cNvPr id="8" name="Footer Placeholder 7">
            <a:extLst>
              <a:ext uri="{FF2B5EF4-FFF2-40B4-BE49-F238E27FC236}">
                <a16:creationId xmlns:a16="http://schemas.microsoft.com/office/drawing/2014/main" id="{481ACD0B-F629-4A79-A2E4-007304FF9E10}"/>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6F242B8-EBC7-4514-BE10-4BDBCA76AEB0}"/>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5632428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D09D0-1D16-4126-AE94-5B20C861789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4AA7F7F-45C7-4B88-B464-F845BCF341AA}"/>
              </a:ext>
            </a:extLst>
          </p:cNvPr>
          <p:cNvSpPr>
            <a:spLocks noGrp="1"/>
          </p:cNvSpPr>
          <p:nvPr>
            <p:ph type="dt" sz="half" idx="10"/>
          </p:nvPr>
        </p:nvSpPr>
        <p:spPr/>
        <p:txBody>
          <a:bodyPr/>
          <a:lstStyle/>
          <a:p>
            <a:fld id="{4509A250-FF31-4206-8172-F9D3106AACB1}" type="datetimeFigureOut">
              <a:rPr lang="en-US" smtClean="0"/>
              <a:t>13-Feb-19</a:t>
            </a:fld>
            <a:endParaRPr lang="en-US" dirty="0"/>
          </a:p>
        </p:txBody>
      </p:sp>
      <p:sp>
        <p:nvSpPr>
          <p:cNvPr id="4" name="Footer Placeholder 3">
            <a:extLst>
              <a:ext uri="{FF2B5EF4-FFF2-40B4-BE49-F238E27FC236}">
                <a16:creationId xmlns:a16="http://schemas.microsoft.com/office/drawing/2014/main" id="{F609482D-714A-4E08-8E9F-E7500ACC770C}"/>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C08A31AB-7B6D-4F31-8BD6-36D415E75E8C}"/>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77334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32FC10-7C50-46E5-B761-3E530296E2A9}"/>
              </a:ext>
            </a:extLst>
          </p:cNvPr>
          <p:cNvSpPr>
            <a:spLocks noGrp="1"/>
          </p:cNvSpPr>
          <p:nvPr>
            <p:ph type="dt" sz="half" idx="10"/>
          </p:nvPr>
        </p:nvSpPr>
        <p:spPr/>
        <p:txBody>
          <a:bodyPr/>
          <a:lstStyle/>
          <a:p>
            <a:fld id="{4509A250-FF31-4206-8172-F9D3106AACB1}" type="datetimeFigureOut">
              <a:rPr lang="en-US" smtClean="0"/>
              <a:t>13-Feb-19</a:t>
            </a:fld>
            <a:endParaRPr lang="en-US" dirty="0"/>
          </a:p>
        </p:txBody>
      </p:sp>
      <p:sp>
        <p:nvSpPr>
          <p:cNvPr id="3" name="Footer Placeholder 2">
            <a:extLst>
              <a:ext uri="{FF2B5EF4-FFF2-40B4-BE49-F238E27FC236}">
                <a16:creationId xmlns:a16="http://schemas.microsoft.com/office/drawing/2014/main" id="{9AC10138-1338-40F7-A7F7-403E6BC3126A}"/>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0F27EBA-C354-4220-90AA-F6D8468D7AEE}"/>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1351012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86285-FF96-4AA3-ADC0-80135999B8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2B45C3C-71C4-479E-B517-613DA00B97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CB6AC17-B242-4795-B85E-AE0C9268F1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A72857-0DB8-4B6D-B1E2-4B8840C832E0}"/>
              </a:ext>
            </a:extLst>
          </p:cNvPr>
          <p:cNvSpPr>
            <a:spLocks noGrp="1"/>
          </p:cNvSpPr>
          <p:nvPr>
            <p:ph type="dt" sz="half" idx="10"/>
          </p:nvPr>
        </p:nvSpPr>
        <p:spPr/>
        <p:txBody>
          <a:bodyPr/>
          <a:lstStyle/>
          <a:p>
            <a:fld id="{4509A250-FF31-4206-8172-F9D3106AACB1}" type="datetimeFigureOut">
              <a:rPr lang="en-US" smtClean="0"/>
              <a:t>13-Feb-19</a:t>
            </a:fld>
            <a:endParaRPr lang="en-US" dirty="0"/>
          </a:p>
        </p:txBody>
      </p:sp>
      <p:sp>
        <p:nvSpPr>
          <p:cNvPr id="6" name="Footer Placeholder 5">
            <a:extLst>
              <a:ext uri="{FF2B5EF4-FFF2-40B4-BE49-F238E27FC236}">
                <a16:creationId xmlns:a16="http://schemas.microsoft.com/office/drawing/2014/main" id="{592C2731-5B43-49DF-8E30-80BCEB24B7C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B437EBD-B538-4A76-BCA8-D1BCC5D1F955}"/>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865518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A8B3B-AD9C-4048-B036-E4EEFBBEAB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D8C64B0-502F-454B-82D7-94BF77EC84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DF6082A-E442-487E-A6FA-89F4D13668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085DC8F-762F-418E-8D76-275EE8567DEC}"/>
              </a:ext>
            </a:extLst>
          </p:cNvPr>
          <p:cNvSpPr>
            <a:spLocks noGrp="1"/>
          </p:cNvSpPr>
          <p:nvPr>
            <p:ph type="dt" sz="half" idx="10"/>
          </p:nvPr>
        </p:nvSpPr>
        <p:spPr/>
        <p:txBody>
          <a:bodyPr/>
          <a:lstStyle/>
          <a:p>
            <a:fld id="{4509A250-FF31-4206-8172-F9D3106AACB1}" type="datetimeFigureOut">
              <a:rPr lang="en-US" smtClean="0"/>
              <a:t>13-Feb-19</a:t>
            </a:fld>
            <a:endParaRPr lang="en-US" dirty="0"/>
          </a:p>
        </p:txBody>
      </p:sp>
      <p:sp>
        <p:nvSpPr>
          <p:cNvPr id="6" name="Footer Placeholder 5">
            <a:extLst>
              <a:ext uri="{FF2B5EF4-FFF2-40B4-BE49-F238E27FC236}">
                <a16:creationId xmlns:a16="http://schemas.microsoft.com/office/drawing/2014/main" id="{335717EC-3C7C-40A2-ACDF-F9662B6A8DA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9D755F8-A4B2-486F-BBE9-4DC6E1F15AB8}"/>
              </a:ext>
            </a:extLst>
          </p:cNvPr>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314542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38769F-0959-49AC-B7E7-2CF4DBA8D0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C1C8C0A-EEAB-4B71-B794-334E3CDDEA3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D472C26-D5D2-4387-897F-25FCD91208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AD347D-5ACD-4C99-B74B-A9C85AD731AF}" type="datetimeFigureOut">
              <a:rPr lang="en-US" smtClean="0"/>
              <a:t>13-Feb-19</a:t>
            </a:fld>
            <a:endParaRPr lang="en-US" dirty="0"/>
          </a:p>
        </p:txBody>
      </p:sp>
      <p:sp>
        <p:nvSpPr>
          <p:cNvPr id="5" name="Footer Placeholder 4">
            <a:extLst>
              <a:ext uri="{FF2B5EF4-FFF2-40B4-BE49-F238E27FC236}">
                <a16:creationId xmlns:a16="http://schemas.microsoft.com/office/drawing/2014/main" id="{806D1901-7F41-47F6-9A63-C0FB56C5C75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FD29DC4-389D-4AB2-B182-D76EAB4C4B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02111984F565}" type="slidenum">
              <a:rPr lang="en-US" smtClean="0"/>
              <a:t>‹#›</a:t>
            </a:fld>
            <a:endParaRPr lang="en-US" dirty="0"/>
          </a:p>
        </p:txBody>
      </p:sp>
    </p:spTree>
    <p:extLst>
      <p:ext uri="{BB962C8B-B14F-4D97-AF65-F5344CB8AC3E}">
        <p14:creationId xmlns:p14="http://schemas.microsoft.com/office/powerpoint/2010/main" val="1017209162"/>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45989" y="-1629746"/>
            <a:ext cx="9069860" cy="3458546"/>
          </a:xfrm>
        </p:spPr>
        <p:txBody>
          <a:bodyPr/>
          <a:lstStyle/>
          <a:p>
            <a:r>
              <a:rPr lang="en-US" b="1" u="sng" dirty="0"/>
              <a:t>IMAGE FUSION</a:t>
            </a:r>
          </a:p>
        </p:txBody>
      </p:sp>
      <p:sp>
        <p:nvSpPr>
          <p:cNvPr id="3" name="Subtitle 2"/>
          <p:cNvSpPr>
            <a:spLocks noGrp="1"/>
          </p:cNvSpPr>
          <p:nvPr>
            <p:ph type="subTitle" idx="1"/>
          </p:nvPr>
        </p:nvSpPr>
        <p:spPr>
          <a:xfrm>
            <a:off x="345989" y="1695062"/>
            <a:ext cx="9181070" cy="950762"/>
          </a:xfrm>
        </p:spPr>
        <p:txBody>
          <a:bodyPr>
            <a:normAutofit/>
          </a:bodyPr>
          <a:lstStyle/>
          <a:p>
            <a:r>
              <a:rPr lang="en-US" sz="4400" b="1" u="sng" dirty="0"/>
              <a:t>U</a:t>
            </a:r>
            <a:r>
              <a:rPr lang="en-US" sz="4400" b="1" u="sng" dirty="0" smtClean="0"/>
              <a:t>sing </a:t>
            </a:r>
            <a:r>
              <a:rPr lang="en-US" sz="4400" b="1" u="sng" dirty="0"/>
              <a:t>DWT and DCT algorithms </a:t>
            </a:r>
          </a:p>
        </p:txBody>
      </p:sp>
      <p:sp>
        <p:nvSpPr>
          <p:cNvPr id="12" name="TextBox 11"/>
          <p:cNvSpPr txBox="1"/>
          <p:nvPr/>
        </p:nvSpPr>
        <p:spPr>
          <a:xfrm>
            <a:off x="7348200" y="2992240"/>
            <a:ext cx="2693366" cy="830997"/>
          </a:xfrm>
          <a:prstGeom prst="rect">
            <a:avLst/>
          </a:prstGeom>
          <a:noFill/>
        </p:spPr>
        <p:txBody>
          <a:bodyPr wrap="none" rtlCol="0">
            <a:spAutoFit/>
          </a:bodyPr>
          <a:lstStyle/>
          <a:p>
            <a:r>
              <a:rPr lang="en-US" sz="2400" dirty="0"/>
              <a:t>Under Guidance of: </a:t>
            </a:r>
          </a:p>
          <a:p>
            <a:r>
              <a:rPr lang="en-US" sz="2400" dirty="0"/>
              <a:t>Dr. G Ramesh Babu</a:t>
            </a:r>
          </a:p>
        </p:txBody>
      </p:sp>
      <p:sp>
        <p:nvSpPr>
          <p:cNvPr id="13" name="TextBox 12"/>
          <p:cNvSpPr txBox="1"/>
          <p:nvPr/>
        </p:nvSpPr>
        <p:spPr>
          <a:xfrm>
            <a:off x="7348200" y="4164880"/>
            <a:ext cx="4043094" cy="1938992"/>
          </a:xfrm>
          <a:prstGeom prst="rect">
            <a:avLst/>
          </a:prstGeom>
          <a:noFill/>
        </p:spPr>
        <p:txBody>
          <a:bodyPr wrap="none" rtlCol="0">
            <a:spAutoFit/>
          </a:bodyPr>
          <a:lstStyle/>
          <a:p>
            <a:r>
              <a:rPr lang="en-US" sz="2400" dirty="0"/>
              <a:t>Submitted by: </a:t>
            </a:r>
          </a:p>
          <a:p>
            <a:r>
              <a:rPr lang="en-US" sz="2400" dirty="0"/>
              <a:t>K Priyanka             15981A04E5 </a:t>
            </a:r>
          </a:p>
          <a:p>
            <a:r>
              <a:rPr lang="en-US" sz="2400" dirty="0"/>
              <a:t>K S Raja Ganesh   15981A04F0</a:t>
            </a:r>
          </a:p>
          <a:p>
            <a:r>
              <a:rPr lang="en-US" sz="2400" dirty="0"/>
              <a:t>K Sai Mahesh        15981A04E7 </a:t>
            </a:r>
          </a:p>
          <a:p>
            <a:r>
              <a:rPr lang="en-US" sz="2400" dirty="0"/>
              <a:t>M Bala Chandra   15981A04F7</a:t>
            </a:r>
          </a:p>
        </p:txBody>
      </p:sp>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5788" y="2992240"/>
            <a:ext cx="2755557" cy="2561576"/>
          </a:xfrm>
          <a:prstGeom prst="rect">
            <a:avLst/>
          </a:prstGeom>
        </p:spPr>
      </p:pic>
    </p:spTree>
    <p:extLst>
      <p:ext uri="{BB962C8B-B14F-4D97-AF65-F5344CB8AC3E}">
        <p14:creationId xmlns:p14="http://schemas.microsoft.com/office/powerpoint/2010/main" val="3160624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46111" y="1066485"/>
            <a:ext cx="11204019" cy="3272844"/>
          </a:xfrm>
        </p:spPr>
        <p:txBody>
          <a:bodyPr>
            <a:normAutofit lnSpcReduction="10000"/>
          </a:bodyPr>
          <a:lstStyle/>
          <a:p>
            <a:pPr marL="0" indent="0" algn="just">
              <a:buNone/>
            </a:pPr>
            <a:endParaRPr lang="en-US" dirty="0"/>
          </a:p>
          <a:p>
            <a:pPr algn="just"/>
            <a:r>
              <a:rPr lang="en-US" dirty="0"/>
              <a:t>Medical Image Fusion - Image fusion has become a common term used within medical diagnostics and treatment. Fused images may be created from multiple images from combining information from multiple modalities, such as </a:t>
            </a:r>
          </a:p>
          <a:p>
            <a:pPr lvl="1" algn="just"/>
            <a:r>
              <a:rPr lang="en-US" dirty="0"/>
              <a:t>magnetic resonance image (MRI)</a:t>
            </a:r>
          </a:p>
          <a:p>
            <a:pPr lvl="1" algn="just"/>
            <a:r>
              <a:rPr lang="en-US" dirty="0"/>
              <a:t>computed tomography (CT) </a:t>
            </a:r>
          </a:p>
          <a:p>
            <a:pPr lvl="1" algn="just"/>
            <a:r>
              <a:rPr lang="en-US" dirty="0"/>
              <a:t>positron emission tomography (PET)</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26293" t="27939" r="26782" b="11534"/>
          <a:stretch/>
        </p:blipFill>
        <p:spPr>
          <a:xfrm>
            <a:off x="6096000" y="2702907"/>
            <a:ext cx="5754130" cy="4172794"/>
          </a:xfrm>
          <a:prstGeom prst="rect">
            <a:avLst/>
          </a:prstGeom>
        </p:spPr>
      </p:pic>
    </p:spTree>
    <p:extLst>
      <p:ext uri="{BB962C8B-B14F-4D97-AF65-F5344CB8AC3E}">
        <p14:creationId xmlns:p14="http://schemas.microsoft.com/office/powerpoint/2010/main" val="29816007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t>Conclusion</a:t>
            </a:r>
            <a:r>
              <a:rPr lang="en-US" dirty="0"/>
              <a:t/>
            </a:r>
            <a:br>
              <a:rPr lang="en-US" dirty="0"/>
            </a:br>
            <a:endParaRPr lang="en-US" dirty="0"/>
          </a:p>
        </p:txBody>
      </p:sp>
      <p:sp>
        <p:nvSpPr>
          <p:cNvPr id="3" name="Content Placeholder 2"/>
          <p:cNvSpPr>
            <a:spLocks noGrp="1"/>
          </p:cNvSpPr>
          <p:nvPr>
            <p:ph idx="1"/>
          </p:nvPr>
        </p:nvSpPr>
        <p:spPr>
          <a:xfrm>
            <a:off x="838200" y="1186250"/>
            <a:ext cx="10344665" cy="5214550"/>
          </a:xfrm>
        </p:spPr>
        <p:txBody>
          <a:bodyPr>
            <a:normAutofit fontScale="92500" lnSpcReduction="20000"/>
          </a:bodyPr>
          <a:lstStyle/>
          <a:p>
            <a:pPr algn="just"/>
            <a:r>
              <a:rPr lang="en-US" dirty="0" smtClean="0"/>
              <a:t>The </a:t>
            </a:r>
            <a:r>
              <a:rPr lang="en-US" dirty="0"/>
              <a:t>comparative study of </a:t>
            </a:r>
            <a:r>
              <a:rPr lang="en-US" dirty="0" smtClean="0"/>
              <a:t>DWT and DCT Image fusion </a:t>
            </a:r>
            <a:r>
              <a:rPr lang="en-US" dirty="0"/>
              <a:t>approaches and the related work was done till </a:t>
            </a:r>
            <a:r>
              <a:rPr lang="en-US" dirty="0" smtClean="0"/>
              <a:t>now is </a:t>
            </a:r>
            <a:r>
              <a:rPr lang="en-US" dirty="0"/>
              <a:t>presented</a:t>
            </a:r>
            <a:r>
              <a:rPr lang="en-US" dirty="0" smtClean="0"/>
              <a:t>. </a:t>
            </a:r>
          </a:p>
          <a:p>
            <a:pPr algn="just"/>
            <a:r>
              <a:rPr lang="en-US" dirty="0"/>
              <a:t>It is observed that high spatial resolution is obtained in traditional image fusion techniques which result in image blurring problem. </a:t>
            </a:r>
            <a:endParaRPr lang="en-US" dirty="0" smtClean="0"/>
          </a:p>
          <a:p>
            <a:pPr algn="just"/>
            <a:r>
              <a:rPr lang="en-US" dirty="0" smtClean="0"/>
              <a:t>To </a:t>
            </a:r>
            <a:r>
              <a:rPr lang="en-US" dirty="0"/>
              <a:t>overcome these issues wavelet based image fusion technique is proposed. Wavelets provide a high quality spectral content with least spectral distortion</a:t>
            </a:r>
            <a:r>
              <a:rPr lang="en-US" dirty="0" smtClean="0"/>
              <a:t>.</a:t>
            </a:r>
          </a:p>
          <a:p>
            <a:pPr algn="just"/>
            <a:r>
              <a:rPr lang="en-US" dirty="0" smtClean="0"/>
              <a:t>The DCT fusion </a:t>
            </a:r>
            <a:r>
              <a:rPr lang="en-US" dirty="0"/>
              <a:t>method is based on the definition of variance in DCT domain. Simplicity of </a:t>
            </a:r>
            <a:r>
              <a:rPr lang="en-US" dirty="0" smtClean="0"/>
              <a:t>this method </a:t>
            </a:r>
            <a:r>
              <a:rPr lang="en-US" dirty="0"/>
              <a:t>makes it appropriate for real-time applications</a:t>
            </a:r>
            <a:r>
              <a:rPr lang="en-US" dirty="0" smtClean="0"/>
              <a:t>.</a:t>
            </a:r>
          </a:p>
          <a:p>
            <a:pPr algn="just"/>
            <a:r>
              <a:rPr lang="en-US" dirty="0"/>
              <a:t>Furthermore, utilization of variance in the proposed algorithm leads to better quality of the fused </a:t>
            </a:r>
            <a:r>
              <a:rPr lang="en-US" dirty="0" smtClean="0"/>
              <a:t>image.</a:t>
            </a:r>
          </a:p>
          <a:p>
            <a:pPr algn="just"/>
            <a:r>
              <a:rPr lang="en-US" dirty="0" smtClean="0"/>
              <a:t> </a:t>
            </a:r>
            <a:r>
              <a:rPr lang="en-US" dirty="0"/>
              <a:t>In this article different </a:t>
            </a:r>
            <a:r>
              <a:rPr lang="en-US" dirty="0" smtClean="0"/>
              <a:t>transform </a:t>
            </a:r>
            <a:r>
              <a:rPr lang="en-US" dirty="0"/>
              <a:t>are applied on pixel level based image fusion and the results are compared </a:t>
            </a:r>
            <a:r>
              <a:rPr lang="en-US" dirty="0" smtClean="0"/>
              <a:t>using different </a:t>
            </a:r>
            <a:r>
              <a:rPr lang="en-US" dirty="0"/>
              <a:t>objective based performance measures.</a:t>
            </a:r>
          </a:p>
        </p:txBody>
      </p:sp>
    </p:spTree>
    <p:extLst>
      <p:ext uri="{BB962C8B-B14F-4D97-AF65-F5344CB8AC3E}">
        <p14:creationId xmlns:p14="http://schemas.microsoft.com/office/powerpoint/2010/main" val="68445780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t>SOFTWARES</a:t>
            </a:r>
          </a:p>
        </p:txBody>
      </p:sp>
      <p:sp>
        <p:nvSpPr>
          <p:cNvPr id="3" name="Content Placeholder 2"/>
          <p:cNvSpPr>
            <a:spLocks noGrp="1"/>
          </p:cNvSpPr>
          <p:nvPr>
            <p:ph idx="1"/>
          </p:nvPr>
        </p:nvSpPr>
        <p:spPr/>
        <p:txBody>
          <a:bodyPr/>
          <a:lstStyle/>
          <a:p>
            <a:r>
              <a:rPr lang="en-US" dirty="0"/>
              <a:t>MATLAB – 2018 A</a:t>
            </a:r>
          </a:p>
        </p:txBody>
      </p:sp>
    </p:spTree>
    <p:extLst>
      <p:ext uri="{BB962C8B-B14F-4D97-AF65-F5344CB8AC3E}">
        <p14:creationId xmlns:p14="http://schemas.microsoft.com/office/powerpoint/2010/main" val="23394905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b="1" u="sng" dirty="0"/>
              <a:t>REFERENCES</a:t>
            </a:r>
            <a:endParaRPr lang="en-US" dirty="0"/>
          </a:p>
        </p:txBody>
      </p:sp>
      <p:sp>
        <p:nvSpPr>
          <p:cNvPr id="3" name="Content Placeholder 2"/>
          <p:cNvSpPr>
            <a:spLocks noGrp="1"/>
          </p:cNvSpPr>
          <p:nvPr>
            <p:ph idx="1"/>
          </p:nvPr>
        </p:nvSpPr>
        <p:spPr/>
        <p:txBody>
          <a:bodyPr>
            <a:normAutofit/>
          </a:bodyPr>
          <a:lstStyle/>
          <a:p>
            <a:r>
              <a:rPr lang="en-US" dirty="0"/>
              <a:t>A Review on Recent Improved Image Fusion Techniques K.C. Rajini, S. Roopa.</a:t>
            </a:r>
          </a:p>
          <a:p>
            <a:r>
              <a:rPr lang="en-US" dirty="0"/>
              <a:t>Multifocus Image Fusion Using Discrete Wavelet Transform And Sparse Representation Aishwarya N , Abirami S, Amutha R.</a:t>
            </a:r>
          </a:p>
          <a:p>
            <a:r>
              <a:rPr lang="en-US" dirty="0"/>
              <a:t>Multi-focus image fusion for visual sensor networks in DCT domain Mohammad Bagher Akbari Haghighat ,Ali Aghagolzadeh, Hadi Seyedarabi.</a:t>
            </a:r>
          </a:p>
        </p:txBody>
      </p:sp>
    </p:spTree>
    <p:extLst>
      <p:ext uri="{BB962C8B-B14F-4D97-AF65-F5344CB8AC3E}">
        <p14:creationId xmlns:p14="http://schemas.microsoft.com/office/powerpoint/2010/main" val="31275223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4F15F-C687-486F-95DC-7F3E0448E476}"/>
              </a:ext>
            </a:extLst>
          </p:cNvPr>
          <p:cNvSpPr>
            <a:spLocks noGrp="1"/>
          </p:cNvSpPr>
          <p:nvPr>
            <p:ph type="title"/>
          </p:nvPr>
        </p:nvSpPr>
        <p:spPr>
          <a:xfrm>
            <a:off x="2531615" y="1804386"/>
            <a:ext cx="7128769" cy="3249227"/>
          </a:xfrm>
        </p:spPr>
        <p:txBody>
          <a:bodyPr>
            <a:normAutofit/>
          </a:bodyPr>
          <a:lstStyle/>
          <a:p>
            <a:pPr algn="ctr"/>
            <a:r>
              <a:rPr lang="en-IN" sz="8000" b="1" u="sng" dirty="0"/>
              <a:t>THANK YOU</a:t>
            </a:r>
          </a:p>
        </p:txBody>
      </p:sp>
    </p:spTree>
    <p:extLst>
      <p:ext uri="{BB962C8B-B14F-4D97-AF65-F5344CB8AC3E}">
        <p14:creationId xmlns:p14="http://schemas.microsoft.com/office/powerpoint/2010/main" val="355184299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t>CONTENTS</a:t>
            </a:r>
          </a:p>
        </p:txBody>
      </p:sp>
      <p:sp>
        <p:nvSpPr>
          <p:cNvPr id="3" name="Content Placeholder 2"/>
          <p:cNvSpPr>
            <a:spLocks noGrp="1"/>
          </p:cNvSpPr>
          <p:nvPr>
            <p:ph idx="1"/>
          </p:nvPr>
        </p:nvSpPr>
        <p:spPr>
          <a:xfrm>
            <a:off x="1097280" y="1737360"/>
            <a:ext cx="8946541" cy="5012723"/>
          </a:xfrm>
        </p:spPr>
        <p:txBody>
          <a:bodyPr>
            <a:normAutofit/>
          </a:bodyPr>
          <a:lstStyle/>
          <a:p>
            <a:pPr>
              <a:buFont typeface="Wingdings" pitchFamily="2" charset="2"/>
              <a:buChar char="Ø"/>
            </a:pPr>
            <a:r>
              <a:rPr lang="en-US" sz="2400" dirty="0"/>
              <a:t>Abstract</a:t>
            </a:r>
          </a:p>
          <a:p>
            <a:pPr>
              <a:buFont typeface="Wingdings" pitchFamily="2" charset="2"/>
              <a:buChar char="Ø"/>
            </a:pPr>
            <a:r>
              <a:rPr lang="en-US" sz="2400" dirty="0"/>
              <a:t>Introduction</a:t>
            </a:r>
          </a:p>
          <a:p>
            <a:pPr>
              <a:buFont typeface="Wingdings" pitchFamily="2" charset="2"/>
              <a:buChar char="Ø"/>
            </a:pPr>
            <a:r>
              <a:rPr lang="en-US" sz="2400" dirty="0"/>
              <a:t>Objective</a:t>
            </a:r>
          </a:p>
          <a:p>
            <a:pPr>
              <a:buFont typeface="Wingdings" pitchFamily="2" charset="2"/>
              <a:buChar char="Ø"/>
            </a:pPr>
            <a:r>
              <a:rPr lang="en-US" sz="2400" dirty="0"/>
              <a:t>Methodology</a:t>
            </a:r>
          </a:p>
          <a:p>
            <a:pPr>
              <a:buFont typeface="Wingdings" pitchFamily="2" charset="2"/>
              <a:buChar char="Ø"/>
            </a:pPr>
            <a:r>
              <a:rPr lang="en-US" sz="2400" dirty="0"/>
              <a:t>Block diagram</a:t>
            </a:r>
          </a:p>
          <a:p>
            <a:pPr>
              <a:buFont typeface="Wingdings" pitchFamily="2" charset="2"/>
              <a:buChar char="Ø"/>
            </a:pPr>
            <a:r>
              <a:rPr lang="en-US" sz="2400" dirty="0" smtClean="0"/>
              <a:t>Applications</a:t>
            </a:r>
          </a:p>
          <a:p>
            <a:pPr>
              <a:buFont typeface="Wingdings" pitchFamily="2" charset="2"/>
              <a:buChar char="Ø"/>
            </a:pPr>
            <a:r>
              <a:rPr lang="en-US" sz="2400" dirty="0" smtClean="0"/>
              <a:t>Conclusion</a:t>
            </a:r>
            <a:endParaRPr lang="en-US" sz="2400" dirty="0"/>
          </a:p>
          <a:p>
            <a:pPr>
              <a:buFont typeface="Wingdings" pitchFamily="2" charset="2"/>
              <a:buChar char="Ø"/>
            </a:pPr>
            <a:r>
              <a:rPr lang="en-US" sz="2400" dirty="0"/>
              <a:t>Softwares</a:t>
            </a:r>
          </a:p>
          <a:p>
            <a:pPr>
              <a:buFont typeface="Wingdings" pitchFamily="2" charset="2"/>
              <a:buChar char="Ø"/>
            </a:pPr>
            <a:r>
              <a:rPr lang="en-US" sz="2400" dirty="0"/>
              <a:t>References</a:t>
            </a:r>
          </a:p>
        </p:txBody>
      </p:sp>
    </p:spTree>
    <p:extLst>
      <p:ext uri="{BB962C8B-B14F-4D97-AF65-F5344CB8AC3E}">
        <p14:creationId xmlns:p14="http://schemas.microsoft.com/office/powerpoint/2010/main" val="100831043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4505" y="899396"/>
            <a:ext cx="9404723" cy="1400530"/>
          </a:xfrm>
        </p:spPr>
        <p:txBody>
          <a:bodyPr>
            <a:normAutofit fontScale="90000"/>
          </a:bodyPr>
          <a:lstStyle/>
          <a:p>
            <a:r>
              <a:rPr lang="en-US" b="1" u="sng" dirty="0"/>
              <a:t>ABSTRACT</a:t>
            </a:r>
            <a:r>
              <a:rPr lang="en-US" dirty="0"/>
              <a:t/>
            </a:r>
            <a:br>
              <a:rPr lang="en-US" dirty="0"/>
            </a:br>
            <a:r>
              <a:rPr lang="en-US" dirty="0"/>
              <a:t/>
            </a:r>
            <a:br>
              <a:rPr lang="en-US" dirty="0"/>
            </a:br>
            <a:r>
              <a:rPr lang="en-US" dirty="0"/>
              <a:t/>
            </a:r>
            <a:br>
              <a:rPr lang="en-US" dirty="0"/>
            </a:br>
            <a:endParaRPr lang="en-US" dirty="0"/>
          </a:p>
        </p:txBody>
      </p:sp>
      <p:sp>
        <p:nvSpPr>
          <p:cNvPr id="3" name="Content Placeholder 2"/>
          <p:cNvSpPr>
            <a:spLocks noGrp="1"/>
          </p:cNvSpPr>
          <p:nvPr>
            <p:ph idx="1"/>
          </p:nvPr>
        </p:nvSpPr>
        <p:spPr>
          <a:xfrm>
            <a:off x="974505" y="1308737"/>
            <a:ext cx="9252572" cy="5881816"/>
          </a:xfrm>
        </p:spPr>
        <p:txBody>
          <a:bodyPr>
            <a:noAutofit/>
          </a:bodyPr>
          <a:lstStyle/>
          <a:p>
            <a:pPr marL="0" indent="0" algn="just">
              <a:buNone/>
            </a:pPr>
            <a:r>
              <a:rPr lang="en-US" sz="2200" dirty="0"/>
              <a:t>The objective of image fusion is to combine relevant information from multiple images into a single image. Result of image fusion is a single image which is more suitable for human and machine perception or further Image-processing tasks. The objective in image fusion is to reduce uncertainty and minimize redundancy in the output while maximizing relevant information particular to an application or task. Fusion is an important technique within many disparate fields such as remote sensing, robotics and medical applications. Fused images can provide information that sometimes cannot be observed in the individual input images. Successful image fusion significantly reduces the amount of data to be viewed or processed without significantly reducing the amount of relevant information. This project uses Discrete Wavelet Transform (DWT) algorithm and Discrete Cosine Transform (DCT) in this process. The performance of the algorithms are compared and the experimental results are verified and found the output image qualities are improved. </a:t>
            </a:r>
          </a:p>
        </p:txBody>
      </p:sp>
    </p:spTree>
    <p:extLst>
      <p:ext uri="{BB962C8B-B14F-4D97-AF65-F5344CB8AC3E}">
        <p14:creationId xmlns:p14="http://schemas.microsoft.com/office/powerpoint/2010/main" val="110854768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t>INTRODUCTION</a:t>
            </a:r>
          </a:p>
        </p:txBody>
      </p:sp>
      <p:sp>
        <p:nvSpPr>
          <p:cNvPr id="3" name="Content Placeholder 2"/>
          <p:cNvSpPr>
            <a:spLocks noGrp="1"/>
          </p:cNvSpPr>
          <p:nvPr>
            <p:ph idx="1"/>
          </p:nvPr>
        </p:nvSpPr>
        <p:spPr>
          <a:xfrm>
            <a:off x="646111" y="1447437"/>
            <a:ext cx="10166051" cy="4768012"/>
          </a:xfrm>
        </p:spPr>
        <p:txBody>
          <a:bodyPr>
            <a:noAutofit/>
          </a:bodyPr>
          <a:lstStyle/>
          <a:p>
            <a:pPr algn="just"/>
            <a:endParaRPr lang="en-US" sz="2400" dirty="0"/>
          </a:p>
          <a:p>
            <a:pPr algn="just"/>
            <a:r>
              <a:rPr lang="en-US" sz="2400" dirty="0"/>
              <a:t>Due to the limited depth of focus of optical lenses it is not possible to get an image that contains all relevant objects in focus. </a:t>
            </a:r>
          </a:p>
          <a:p>
            <a:pPr algn="just"/>
            <a:r>
              <a:rPr lang="en-US" sz="2400" dirty="0"/>
              <a:t>However, for accurately interpreting and analyzing images, it is desired to obtain images with every object in focus.</a:t>
            </a:r>
          </a:p>
          <a:p>
            <a:pPr algn="just"/>
            <a:r>
              <a:rPr lang="en-US" sz="2400" dirty="0"/>
              <a:t> Multifocus image fusion is an effective technique to solve this problem by combining two or more images of the same scene taken with different focus settings into a single all-in-focus image with extended depth of field. </a:t>
            </a:r>
          </a:p>
          <a:p>
            <a:pPr algn="just"/>
            <a:r>
              <a:rPr lang="en-US" sz="2400" dirty="0"/>
              <a:t>The resultant fused image is very useful for human or machine perception. </a:t>
            </a:r>
          </a:p>
        </p:txBody>
      </p:sp>
    </p:spTree>
    <p:extLst>
      <p:ext uri="{BB962C8B-B14F-4D97-AF65-F5344CB8AC3E}">
        <p14:creationId xmlns:p14="http://schemas.microsoft.com/office/powerpoint/2010/main" val="40110789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t>OBJECTIVE</a:t>
            </a:r>
          </a:p>
        </p:txBody>
      </p:sp>
      <p:sp>
        <p:nvSpPr>
          <p:cNvPr id="3" name="Content Placeholder 2"/>
          <p:cNvSpPr>
            <a:spLocks noGrp="1"/>
          </p:cNvSpPr>
          <p:nvPr>
            <p:ph idx="1"/>
          </p:nvPr>
        </p:nvSpPr>
        <p:spPr/>
        <p:txBody>
          <a:bodyPr/>
          <a:lstStyle/>
          <a:p>
            <a:pPr algn="just"/>
            <a:r>
              <a:rPr lang="en-US" sz="2400" dirty="0"/>
              <a:t>To reduce uncertainty and minimize redundancy in the output while maximizing relevant information particular to an application or task.</a:t>
            </a:r>
          </a:p>
          <a:p>
            <a:pPr algn="just"/>
            <a:r>
              <a:rPr lang="en-US" sz="2400" dirty="0"/>
              <a:t>Result of image fusion is a single image which is more suitable for human and machine perception or further Image-processing tasks.</a:t>
            </a:r>
          </a:p>
          <a:p>
            <a:endParaRPr lang="en-US" dirty="0"/>
          </a:p>
          <a:p>
            <a:endParaRPr lang="en-US" dirty="0"/>
          </a:p>
          <a:p>
            <a:endParaRPr lang="en-US" dirty="0"/>
          </a:p>
        </p:txBody>
      </p:sp>
    </p:spTree>
    <p:extLst>
      <p:ext uri="{BB962C8B-B14F-4D97-AF65-F5344CB8AC3E}">
        <p14:creationId xmlns:p14="http://schemas.microsoft.com/office/powerpoint/2010/main" val="84923857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b="1" u="sng" dirty="0"/>
              <a:t>METHODOLOGY</a:t>
            </a:r>
            <a:endParaRPr lang="en-US" dirty="0"/>
          </a:p>
        </p:txBody>
      </p:sp>
      <p:sp>
        <p:nvSpPr>
          <p:cNvPr id="3" name="Content Placeholder 2"/>
          <p:cNvSpPr>
            <a:spLocks noGrp="1"/>
          </p:cNvSpPr>
          <p:nvPr>
            <p:ph idx="1"/>
          </p:nvPr>
        </p:nvSpPr>
        <p:spPr/>
        <p:txBody>
          <a:bodyPr/>
          <a:lstStyle/>
          <a:p>
            <a:r>
              <a:rPr lang="en-US" dirty="0"/>
              <a:t>Discrete Wavelet Transform (DWT)</a:t>
            </a:r>
          </a:p>
          <a:p>
            <a:r>
              <a:rPr lang="en-US" dirty="0"/>
              <a:t>Discrete Cosine Transform (DCT) + consistency verification</a:t>
            </a:r>
          </a:p>
        </p:txBody>
      </p:sp>
    </p:spTree>
    <p:extLst>
      <p:ext uri="{BB962C8B-B14F-4D97-AF65-F5344CB8AC3E}">
        <p14:creationId xmlns:p14="http://schemas.microsoft.com/office/powerpoint/2010/main" val="356807605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Discrete Wavelet Transform (DWT)</a:t>
            </a:r>
            <a:br>
              <a:rPr lang="en-US" dirty="0"/>
            </a:b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03312" y="1581666"/>
            <a:ext cx="9548212" cy="4661332"/>
          </a:xfrm>
        </p:spPr>
      </p:pic>
    </p:spTree>
    <p:extLst>
      <p:ext uri="{BB962C8B-B14F-4D97-AF65-F5344CB8AC3E}">
        <p14:creationId xmlns:p14="http://schemas.microsoft.com/office/powerpoint/2010/main" val="12338447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6619" y="193226"/>
            <a:ext cx="9404723" cy="1400530"/>
          </a:xfrm>
        </p:spPr>
        <p:txBody>
          <a:bodyPr>
            <a:normAutofit fontScale="90000"/>
          </a:bodyPr>
          <a:lstStyle/>
          <a:p>
            <a:r>
              <a:rPr lang="en-US" dirty="0"/>
              <a:t>Discrete Cosine Transform (DCT) + consistency verification</a:t>
            </a:r>
            <a:br>
              <a:rPr lang="en-US" dirty="0"/>
            </a:br>
            <a:endParaRPr lang="en-US" dirty="0"/>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l="11726" t="22924" r="13141" b="3629"/>
          <a:stretch/>
        </p:blipFill>
        <p:spPr>
          <a:xfrm>
            <a:off x="720074" y="1154097"/>
            <a:ext cx="9772221" cy="5370990"/>
          </a:xfrm>
        </p:spPr>
      </p:pic>
    </p:spTree>
    <p:extLst>
      <p:ext uri="{BB962C8B-B14F-4D97-AF65-F5344CB8AC3E}">
        <p14:creationId xmlns:p14="http://schemas.microsoft.com/office/powerpoint/2010/main" val="241956533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t>APPLICATIONS</a:t>
            </a:r>
          </a:p>
        </p:txBody>
      </p:sp>
      <p:sp>
        <p:nvSpPr>
          <p:cNvPr id="3" name="Content Placeholder 2"/>
          <p:cNvSpPr>
            <a:spLocks noGrp="1"/>
          </p:cNvSpPr>
          <p:nvPr>
            <p:ph idx="1"/>
          </p:nvPr>
        </p:nvSpPr>
        <p:spPr>
          <a:xfrm>
            <a:off x="1104293" y="1445475"/>
            <a:ext cx="8946541" cy="4195481"/>
          </a:xfrm>
        </p:spPr>
        <p:txBody>
          <a:bodyPr>
            <a:normAutofit/>
          </a:bodyPr>
          <a:lstStyle/>
          <a:p>
            <a:pPr algn="just"/>
            <a:r>
              <a:rPr lang="en-US" dirty="0"/>
              <a:t>Remote sensing - Image fusion in remote sensing has several application domains. An important domain is the multi-resolution image fusion. In satellite imagery we can have two types of images:</a:t>
            </a:r>
          </a:p>
          <a:p>
            <a:pPr lvl="1" algn="just"/>
            <a:r>
              <a:rPr lang="en-US" dirty="0"/>
              <a:t>Panchromatic image</a:t>
            </a:r>
          </a:p>
          <a:p>
            <a:pPr lvl="1" algn="just"/>
            <a:r>
              <a:rPr lang="en-US" dirty="0"/>
              <a:t>Multispectral image</a:t>
            </a:r>
            <a:endParaRPr lang="en-US" sz="2200" dirty="0"/>
          </a:p>
          <a:p>
            <a:pPr marL="0" indent="0" algn="just">
              <a:buNone/>
            </a:pP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16953" t="34822" r="7617" b="14266"/>
          <a:stretch/>
        </p:blipFill>
        <p:spPr>
          <a:xfrm>
            <a:off x="2302475" y="3842181"/>
            <a:ext cx="7587050" cy="2879125"/>
          </a:xfrm>
          <a:prstGeom prst="rect">
            <a:avLst/>
          </a:prstGeom>
        </p:spPr>
      </p:pic>
    </p:spTree>
    <p:extLst>
      <p:ext uri="{BB962C8B-B14F-4D97-AF65-F5344CB8AC3E}">
        <p14:creationId xmlns:p14="http://schemas.microsoft.com/office/powerpoint/2010/main" val="152471854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38</TotalTime>
  <Words>647</Words>
  <Application>Microsoft Office PowerPoint</Application>
  <PresentationFormat>Widescreen</PresentationFormat>
  <Paragraphs>59</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Wingdings</vt:lpstr>
      <vt:lpstr>Office Theme</vt:lpstr>
      <vt:lpstr>IMAGE FUSION</vt:lpstr>
      <vt:lpstr>CONTENTS</vt:lpstr>
      <vt:lpstr>ABSTRACT   </vt:lpstr>
      <vt:lpstr>INTRODUCTION</vt:lpstr>
      <vt:lpstr>OBJECTIVE</vt:lpstr>
      <vt:lpstr>METHODOLOGY</vt:lpstr>
      <vt:lpstr>Discrete Wavelet Transform (DWT) </vt:lpstr>
      <vt:lpstr>Discrete Cosine Transform (DCT) + consistency verification </vt:lpstr>
      <vt:lpstr>APPLICATIONS</vt:lpstr>
      <vt:lpstr>PowerPoint Presentation</vt:lpstr>
      <vt:lpstr>Conclusion </vt:lpstr>
      <vt:lpstr>SOFTWARES</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FUSION</dc:title>
  <dc:creator>raja ganesh</dc:creator>
  <cp:lastModifiedBy>raja ganesh</cp:lastModifiedBy>
  <cp:revision>21</cp:revision>
  <dcterms:created xsi:type="dcterms:W3CDTF">2019-02-12T12:45:24Z</dcterms:created>
  <dcterms:modified xsi:type="dcterms:W3CDTF">2019-02-13T15:16:01Z</dcterms:modified>
</cp:coreProperties>
</file>

<file path=docProps/thumbnail.jpeg>
</file>